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4" r:id="rId5"/>
    <p:sldId id="267" r:id="rId6"/>
    <p:sldId id="272" r:id="rId7"/>
    <p:sldId id="259" r:id="rId8"/>
    <p:sldId id="260" r:id="rId9"/>
    <p:sldId id="268" r:id="rId10"/>
    <p:sldId id="273" r:id="rId11"/>
    <p:sldId id="274" r:id="rId12"/>
    <p:sldId id="270" r:id="rId13"/>
    <p:sldId id="271" r:id="rId14"/>
    <p:sldId id="269" r:id="rId15"/>
    <p:sldId id="261" r:id="rId16"/>
    <p:sldId id="262" r:id="rId17"/>
    <p:sldId id="263" r:id="rId18"/>
    <p:sldId id="275" r:id="rId19"/>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87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endParaRPr lang="en-GB"/>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lang="en-GB"/>
          </a:p>
        </p:txBody>
      </p:sp>
      <p:sp>
        <p:nvSpPr>
          <p:cNvPr id="4" name="Tijdelijke aanduiding voor datum 3"/>
          <p:cNvSpPr>
            <a:spLocks noGrp="1"/>
          </p:cNvSpPr>
          <p:nvPr>
            <p:ph type="dt" sz="half" idx="10"/>
          </p:nvPr>
        </p:nvSpPr>
        <p:spPr/>
        <p:txBody>
          <a:bodyPr/>
          <a:lstStyle/>
          <a:p>
            <a:fld id="{68741DD6-0929-0540-AD03-5A4F2D857571}" type="datetimeFigureOut">
              <a:rPr lang="nl-NL" smtClean="0"/>
              <a:t>17-11-2021</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3377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8741DD6-0929-0540-AD03-5A4F2D857571}" type="datetimeFigureOut">
              <a:rPr lang="nl-NL" smtClean="0"/>
              <a:t>17-11-2021</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21837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endParaRPr lang="en-GB"/>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8741DD6-0929-0540-AD03-5A4F2D857571}" type="datetimeFigureOut">
              <a:rPr lang="nl-NL" smtClean="0"/>
              <a:t>17-11-2021</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75941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GB"/>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8741DD6-0929-0540-AD03-5A4F2D857571}" type="datetimeFigureOut">
              <a:rPr lang="nl-NL" smtClean="0"/>
              <a:t>17-11-2021</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375039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endParaRPr lang="en-GB"/>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68741DD6-0929-0540-AD03-5A4F2D857571}" type="datetimeFigureOut">
              <a:rPr lang="nl-NL" smtClean="0"/>
              <a:t>17-11-2021</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125643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GB"/>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68741DD6-0929-0540-AD03-5A4F2D857571}" type="datetimeFigureOut">
              <a:rPr lang="nl-NL" smtClean="0"/>
              <a:t>17-11-2021</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159710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endParaRPr lang="en-GB"/>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68741DD6-0929-0540-AD03-5A4F2D857571}" type="datetimeFigureOut">
              <a:rPr lang="nl-NL" smtClean="0"/>
              <a:t>17-11-2021</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322491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en-GB"/>
          </a:p>
        </p:txBody>
      </p:sp>
      <p:sp>
        <p:nvSpPr>
          <p:cNvPr id="3" name="Tijdelijke aanduiding voor datum 2"/>
          <p:cNvSpPr>
            <a:spLocks noGrp="1"/>
          </p:cNvSpPr>
          <p:nvPr>
            <p:ph type="dt" sz="half" idx="10"/>
          </p:nvPr>
        </p:nvSpPr>
        <p:spPr/>
        <p:txBody>
          <a:bodyPr/>
          <a:lstStyle/>
          <a:p>
            <a:fld id="{68741DD6-0929-0540-AD03-5A4F2D857571}" type="datetimeFigureOut">
              <a:rPr lang="nl-NL" smtClean="0"/>
              <a:t>17-11-2021</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21793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8741DD6-0929-0540-AD03-5A4F2D857571}" type="datetimeFigureOut">
              <a:rPr lang="nl-NL" smtClean="0"/>
              <a:t>17-11-2021</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128328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endParaRPr lang="en-GB"/>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8741DD6-0929-0540-AD03-5A4F2D857571}" type="datetimeFigureOut">
              <a:rPr lang="nl-NL" smtClean="0"/>
              <a:t>17-11-2021</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269937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endParaRPr lang="en-GB"/>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8741DD6-0929-0540-AD03-5A4F2D857571}" type="datetimeFigureOut">
              <a:rPr lang="nl-NL" smtClean="0"/>
              <a:t>17-11-2021</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7A050743-D76D-6540-B772-50130C3A6396}" type="slidenum">
              <a:rPr lang="en-GB" smtClean="0"/>
              <a:t>‹nr.›</a:t>
            </a:fld>
            <a:endParaRPr lang="en-GB"/>
          </a:p>
        </p:txBody>
      </p:sp>
    </p:spTree>
    <p:extLst>
      <p:ext uri="{BB962C8B-B14F-4D97-AF65-F5344CB8AC3E}">
        <p14:creationId xmlns:p14="http://schemas.microsoft.com/office/powerpoint/2010/main" val="352867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Titelstijl van model bewerken</a:t>
            </a:r>
            <a:endParaRPr lang="en-GB"/>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41DD6-0929-0540-AD03-5A4F2D857571}" type="datetimeFigureOut">
              <a:rPr lang="nl-NL" smtClean="0"/>
              <a:t>17-11-2021</a:t>
            </a:fld>
            <a:endParaRPr lang="en-GB"/>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50743-D76D-6540-B772-50130C3A6396}" type="slidenum">
              <a:rPr lang="en-GB" smtClean="0"/>
              <a:t>‹nr.›</a:t>
            </a:fld>
            <a:endParaRPr lang="en-GB"/>
          </a:p>
        </p:txBody>
      </p:sp>
    </p:spTree>
    <p:extLst>
      <p:ext uri="{BB962C8B-B14F-4D97-AF65-F5344CB8AC3E}">
        <p14:creationId xmlns:p14="http://schemas.microsoft.com/office/powerpoint/2010/main" val="1443283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Chapter 7 – Rupert Brooke</a:t>
            </a:r>
          </a:p>
        </p:txBody>
      </p:sp>
      <p:sp>
        <p:nvSpPr>
          <p:cNvPr id="3" name="Subtitel 2"/>
          <p:cNvSpPr>
            <a:spLocks noGrp="1"/>
          </p:cNvSpPr>
          <p:nvPr>
            <p:ph type="subTitle" idx="1"/>
          </p:nvPr>
        </p:nvSpPr>
        <p:spPr/>
        <p:txBody>
          <a:bodyPr/>
          <a:lstStyle/>
          <a:p>
            <a:r>
              <a:rPr lang="en-GB" dirty="0"/>
              <a:t>Times and Testimonies</a:t>
            </a:r>
          </a:p>
          <a:p>
            <a:r>
              <a:rPr lang="en-GB" dirty="0"/>
              <a:t>Voices of the Great War</a:t>
            </a:r>
          </a:p>
        </p:txBody>
      </p:sp>
    </p:spTree>
    <p:extLst>
      <p:ext uri="{BB962C8B-B14F-4D97-AF65-F5344CB8AC3E}">
        <p14:creationId xmlns:p14="http://schemas.microsoft.com/office/powerpoint/2010/main" val="195730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1F213-245E-442A-B90B-3FDB9267EDE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9391C73-4BDC-44B6-9C15-A963EE26E794}"/>
              </a:ext>
            </a:extLst>
          </p:cNvPr>
          <p:cNvSpPr>
            <a:spLocks noGrp="1"/>
          </p:cNvSpPr>
          <p:nvPr>
            <p:ph idx="1"/>
          </p:nvPr>
        </p:nvSpPr>
        <p:spPr/>
        <p:txBody>
          <a:bodyPr/>
          <a:lstStyle/>
          <a:p>
            <a:endParaRPr lang="nl-NL"/>
          </a:p>
        </p:txBody>
      </p:sp>
      <p:pic>
        <p:nvPicPr>
          <p:cNvPr id="9222" name="Picture 6" descr="What Is Iambic Pentameter? An Explanation &amp;amp; Examples✔️">
            <a:extLst>
              <a:ext uri="{FF2B5EF4-FFF2-40B4-BE49-F238E27FC236}">
                <a16:creationId xmlns:a16="http://schemas.microsoft.com/office/drawing/2014/main" id="{EB14B928-B81F-4E2D-8E1E-3EF13F8CE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15990" cy="400799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35958F2E-D73E-4478-958A-D20173D5CE15}"/>
              </a:ext>
            </a:extLst>
          </p:cNvPr>
          <p:cNvPicPr>
            <a:picLocks noChangeAspect="1"/>
          </p:cNvPicPr>
          <p:nvPr/>
        </p:nvPicPr>
        <p:blipFill>
          <a:blip r:embed="rId3"/>
          <a:stretch>
            <a:fillRect/>
          </a:stretch>
        </p:blipFill>
        <p:spPr>
          <a:xfrm>
            <a:off x="7385154" y="3252866"/>
            <a:ext cx="4806845" cy="3605134"/>
          </a:xfrm>
          <a:prstGeom prst="rect">
            <a:avLst/>
          </a:prstGeom>
        </p:spPr>
      </p:pic>
    </p:spTree>
    <p:extLst>
      <p:ext uri="{BB962C8B-B14F-4D97-AF65-F5344CB8AC3E}">
        <p14:creationId xmlns:p14="http://schemas.microsoft.com/office/powerpoint/2010/main" val="394957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24904-0E27-4938-AB07-2175963B18F8}"/>
              </a:ext>
            </a:extLst>
          </p:cNvPr>
          <p:cNvSpPr>
            <a:spLocks noGrp="1"/>
          </p:cNvSpPr>
          <p:nvPr>
            <p:ph type="title"/>
          </p:nvPr>
        </p:nvSpPr>
        <p:spPr/>
        <p:txBody>
          <a:bodyPr/>
          <a:lstStyle/>
          <a:p>
            <a:r>
              <a:rPr lang="nl-NL" dirty="0"/>
              <a:t>The </a:t>
            </a:r>
            <a:r>
              <a:rPr lang="nl-NL" dirty="0" err="1"/>
              <a:t>Soldier</a:t>
            </a:r>
            <a:endParaRPr lang="nl-NL" dirty="0"/>
          </a:p>
        </p:txBody>
      </p:sp>
      <p:sp>
        <p:nvSpPr>
          <p:cNvPr id="3" name="Tijdelijke aanduiding voor inhoud 2">
            <a:extLst>
              <a:ext uri="{FF2B5EF4-FFF2-40B4-BE49-F238E27FC236}">
                <a16:creationId xmlns:a16="http://schemas.microsoft.com/office/drawing/2014/main" id="{518CC748-691E-41D4-94B6-7845E7DF10DD}"/>
              </a:ext>
            </a:extLst>
          </p:cNvPr>
          <p:cNvSpPr>
            <a:spLocks noGrp="1"/>
          </p:cNvSpPr>
          <p:nvPr>
            <p:ph idx="1"/>
          </p:nvPr>
        </p:nvSpPr>
        <p:spPr/>
        <p:txBody>
          <a:bodyPr>
            <a:normAutofit fontScale="85000" lnSpcReduction="10000"/>
          </a:bodyPr>
          <a:lstStyle/>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If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I</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should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die</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think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on</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ly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this</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of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me</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That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there's</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some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cor</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ner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of</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a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for</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eign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field</a:t>
            </a:r>
            <a:endParaRPr lang="nl-NL" sz="1800" b="1" dirty="0">
              <a:solidFill>
                <a:srgbClr val="FF0000"/>
              </a:solidFill>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That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is</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for</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e</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ver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Eng</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land.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There</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shall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be</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In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that</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rich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earth</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a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rich</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er </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dust</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con</a:t>
            </a:r>
            <a:r>
              <a:rPr lang="en-GB" sz="1800" b="1" i="1" dirty="0">
                <a:solidFill>
                  <a:srgbClr val="FF0000"/>
                </a:solidFill>
                <a:effectLst/>
                <a:latin typeface="Verdana" panose="020B0604030504040204" pitchFamily="34" charset="0"/>
                <a:ea typeface="MS Gothic" panose="020B0609070205080204" pitchFamily="49" charset="-128"/>
                <a:cs typeface="Times New Roman" panose="02020603050405020304" pitchFamily="18" charset="0"/>
              </a:rPr>
              <a:t>cealed</a:t>
            </a: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 dust whom England bore, shaped, made aware,</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Gave, once, her flowers to love, her ways to roam,</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 body of England's, breathing English air,</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Washed by the rivers, blest by suns of home.</a:t>
            </a:r>
          </a:p>
          <a:p>
            <a:pPr marL="0" lvl="0" indent="0">
              <a:lnSpc>
                <a:spcPct val="115000"/>
              </a:lnSpc>
              <a:buNone/>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And think, this heart, all evil shed away,</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 pulse in the eternal mind, no less</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Gives somewhere back the thoughts by England given;</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Her sights and sounds; dreams happy as her day;</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And laughter, learnt of friends; and gentleness,</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spcAft>
                <a:spcPts val="1000"/>
              </a:spcAft>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In hearts at peace, under an English heaven.</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endParaRPr lang="nl-NL" dirty="0"/>
          </a:p>
        </p:txBody>
      </p:sp>
      <p:pic>
        <p:nvPicPr>
          <p:cNvPr id="1026" name="Picture 2" descr="The Soldier : Rupert Brooke : Free Download, Borrow, and Streaming :  Internet Archive">
            <a:extLst>
              <a:ext uri="{FF2B5EF4-FFF2-40B4-BE49-F238E27FC236}">
                <a16:creationId xmlns:a16="http://schemas.microsoft.com/office/drawing/2014/main" id="{7DD53517-4D91-4775-AE86-A541A5AEB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407" y="1600201"/>
            <a:ext cx="4286874" cy="428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0D06B-52A7-4415-8C69-CBEB2AEA08F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71EE573-636F-4AE2-8506-C9AB54119B9C}"/>
              </a:ext>
            </a:extLst>
          </p:cNvPr>
          <p:cNvSpPr>
            <a:spLocks noGrp="1"/>
          </p:cNvSpPr>
          <p:nvPr>
            <p:ph idx="1"/>
          </p:nvPr>
        </p:nvSpPr>
        <p:spPr/>
        <p:txBody>
          <a:bodyPr/>
          <a:lstStyle/>
          <a:p>
            <a:endParaRPr lang="nl-NL"/>
          </a:p>
        </p:txBody>
      </p:sp>
      <p:pic>
        <p:nvPicPr>
          <p:cNvPr id="5122" name="Picture 2">
            <a:extLst>
              <a:ext uri="{FF2B5EF4-FFF2-40B4-BE49-F238E27FC236}">
                <a16:creationId xmlns:a16="http://schemas.microsoft.com/office/drawing/2014/main" id="{4B7A442F-7FEF-4FEE-B225-04EEE1F5F5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541"/>
          <a:stretch/>
        </p:blipFill>
        <p:spPr bwMode="auto">
          <a:xfrm>
            <a:off x="2032000" y="416910"/>
            <a:ext cx="8128000" cy="625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3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D5004-5C9E-490C-9743-6CD68B77417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07E902A-82EF-4B03-A860-1B9728CE93AD}"/>
              </a:ext>
            </a:extLst>
          </p:cNvPr>
          <p:cNvSpPr>
            <a:spLocks noGrp="1"/>
          </p:cNvSpPr>
          <p:nvPr>
            <p:ph idx="1"/>
          </p:nvPr>
        </p:nvSpPr>
        <p:spPr/>
        <p:txBody>
          <a:bodyPr/>
          <a:lstStyle/>
          <a:p>
            <a:endParaRPr lang="nl-NL"/>
          </a:p>
        </p:txBody>
      </p:sp>
      <p:pic>
        <p:nvPicPr>
          <p:cNvPr id="6146" name="Picture 2">
            <a:extLst>
              <a:ext uri="{FF2B5EF4-FFF2-40B4-BE49-F238E27FC236}">
                <a16:creationId xmlns:a16="http://schemas.microsoft.com/office/drawing/2014/main" id="{9E3E37B1-6BBA-4983-BE16-99B0224A33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634"/>
          <a:stretch/>
        </p:blipFill>
        <p:spPr bwMode="auto">
          <a:xfrm>
            <a:off x="609600" y="846138"/>
            <a:ext cx="11118410" cy="511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03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2F0D6-41A9-4AA7-A0C0-47A0CAC6D78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8D60375-823C-4ED9-B8E9-065A751AE2F4}"/>
              </a:ext>
            </a:extLst>
          </p:cNvPr>
          <p:cNvSpPr>
            <a:spLocks noGrp="1"/>
          </p:cNvSpPr>
          <p:nvPr>
            <p:ph idx="1"/>
          </p:nvPr>
        </p:nvSpPr>
        <p:spPr/>
        <p:txBody>
          <a:bodyPr/>
          <a:lstStyle/>
          <a:p>
            <a:endParaRPr lang="nl-NL"/>
          </a:p>
        </p:txBody>
      </p:sp>
      <p:pic>
        <p:nvPicPr>
          <p:cNvPr id="4098" name="Picture 2" descr="owl_eyed_resources - Teaching Resources - TES">
            <a:extLst>
              <a:ext uri="{FF2B5EF4-FFF2-40B4-BE49-F238E27FC236}">
                <a16:creationId xmlns:a16="http://schemas.microsoft.com/office/drawing/2014/main" id="{B339FD2B-B090-4C25-AA10-4DF2BA6C5F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46"/>
          <a:stretch/>
        </p:blipFill>
        <p:spPr bwMode="auto">
          <a:xfrm>
            <a:off x="2425049" y="368326"/>
            <a:ext cx="7341901" cy="626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6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normAutofit fontScale="92500"/>
          </a:bodyPr>
          <a:lstStyle/>
          <a:p>
            <a:pPr marL="514350" indent="-514350">
              <a:buFont typeface="+mj-lt"/>
              <a:buAutoNum type="arabicPeriod" startAt="2"/>
            </a:pPr>
            <a:r>
              <a:rPr lang="en-GB" dirty="0"/>
              <a:t>The narrator had a very happy childhood. What imagery is used to describe the England of his memories?</a:t>
            </a:r>
          </a:p>
          <a:p>
            <a:pPr marL="514350" indent="-514350">
              <a:buFont typeface="+mj-lt"/>
              <a:buAutoNum type="arabicPeriod" startAt="2"/>
            </a:pPr>
            <a:endParaRPr lang="en-GB" dirty="0"/>
          </a:p>
          <a:p>
            <a:pPr marL="0" indent="0">
              <a:buNone/>
            </a:pPr>
            <a:r>
              <a:rPr lang="en-GB" dirty="0"/>
              <a:t>In lines 6 – 9 England is personified as a mother nursing and nurturing her child. Her landscape is described by pastoral, romantic images, such as ‘flowers to love’(l.9), ‘ways to roam’(l.9), ‘breathing English air’(l.8), ‘washed by the rivers’(l.9) and ‘blest by suns of home’(l.9).</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899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normAutofit/>
          </a:bodyPr>
          <a:lstStyle/>
          <a:p>
            <a:pPr marL="514350" indent="-514350">
              <a:buFont typeface="+mj-lt"/>
              <a:buAutoNum type="arabicPeriod" startAt="3"/>
            </a:pPr>
            <a:r>
              <a:rPr lang="en-GB" dirty="0"/>
              <a:t>For what is “dust”(l.5-6) a metaphor?</a:t>
            </a:r>
          </a:p>
          <a:p>
            <a:pPr marL="0" indent="0">
              <a:buNone/>
            </a:pPr>
            <a:endParaRPr lang="en-GB" dirty="0"/>
          </a:p>
          <a:p>
            <a:pPr marL="0" indent="0">
              <a:buNone/>
            </a:pPr>
            <a:r>
              <a:rPr lang="en-GB" dirty="0"/>
              <a:t>The word “dust” is a metaphor for the narrator’s dead body buried there. The adjective ‘richer’ suggest that it adds something extra to the already fertile fields which is explained in lines 12 – 15; “thoughts”, “sights”, “sounds”, “dreams” and “laughter”.</a:t>
            </a:r>
          </a:p>
          <a:p>
            <a:pPr marL="0" indent="0">
              <a:buNone/>
            </a:pPr>
            <a:endParaRPr lang="en-GB" dirty="0"/>
          </a:p>
        </p:txBody>
      </p:sp>
    </p:spTree>
    <p:extLst>
      <p:ext uri="{BB962C8B-B14F-4D97-AF65-F5344CB8AC3E}">
        <p14:creationId xmlns:p14="http://schemas.microsoft.com/office/powerpoint/2010/main" val="123226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pPr marL="514350" indent="-514350">
              <a:buFont typeface="+mj-lt"/>
              <a:buAutoNum type="arabicPeriod" startAt="4"/>
            </a:pPr>
            <a:r>
              <a:rPr lang="en-GB" dirty="0"/>
              <a:t>What will live for ever according to the first two lines of stanza </a:t>
            </a:r>
            <a:r>
              <a:rPr lang="en-GB"/>
              <a:t>2? Which </a:t>
            </a:r>
            <a:r>
              <a:rPr lang="en-GB" dirty="0"/>
              <a:t>words in stanza 2 are associated with this idea?</a:t>
            </a:r>
          </a:p>
          <a:p>
            <a:pPr marL="514350" indent="-514350">
              <a:buFont typeface="+mj-lt"/>
              <a:buAutoNum type="arabicPeriod" startAt="4"/>
            </a:pPr>
            <a:endParaRPr lang="en-GB" dirty="0"/>
          </a:p>
          <a:p>
            <a:pPr marL="0" indent="0">
              <a:buNone/>
            </a:pPr>
            <a:r>
              <a:rPr lang="en-GB" dirty="0"/>
              <a:t>His “heart”(l.10) which will keep beating in the afterlife (“the eternal mind”(l.11)), is a metaphor for his soul.</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5592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B7F18-6115-48CE-8951-D458A71CE328}"/>
              </a:ext>
            </a:extLst>
          </p:cNvPr>
          <p:cNvSpPr>
            <a:spLocks noGrp="1"/>
          </p:cNvSpPr>
          <p:nvPr>
            <p:ph type="title"/>
          </p:nvPr>
        </p:nvSpPr>
        <p:spPr/>
        <p:txBody>
          <a:bodyPr/>
          <a:lstStyle/>
          <a:p>
            <a:r>
              <a:rPr lang="nl-NL" dirty="0"/>
              <a:t>Write </a:t>
            </a:r>
            <a:r>
              <a:rPr lang="nl-NL" dirty="0" err="1"/>
              <a:t>this</a:t>
            </a:r>
            <a:r>
              <a:rPr lang="nl-NL" dirty="0"/>
              <a:t> </a:t>
            </a:r>
            <a:r>
              <a:rPr lang="nl-NL" dirty="0" err="1"/>
              <a:t>poem</a:t>
            </a:r>
            <a:r>
              <a:rPr lang="nl-NL" dirty="0"/>
              <a:t> in </a:t>
            </a:r>
            <a:r>
              <a:rPr lang="nl-NL" dirty="0" err="1"/>
              <a:t>simpler</a:t>
            </a:r>
            <a:r>
              <a:rPr lang="nl-NL" dirty="0"/>
              <a:t> English</a:t>
            </a:r>
          </a:p>
        </p:txBody>
      </p:sp>
      <p:sp>
        <p:nvSpPr>
          <p:cNvPr id="3" name="Tijdelijke aanduiding voor inhoud 2">
            <a:extLst>
              <a:ext uri="{FF2B5EF4-FFF2-40B4-BE49-F238E27FC236}">
                <a16:creationId xmlns:a16="http://schemas.microsoft.com/office/drawing/2014/main" id="{6249E10C-2CE9-4B46-8028-24F4C9038B00}"/>
              </a:ext>
            </a:extLst>
          </p:cNvPr>
          <p:cNvSpPr>
            <a:spLocks noGrp="1"/>
          </p:cNvSpPr>
          <p:nvPr>
            <p:ph idx="1"/>
          </p:nvPr>
        </p:nvSpPr>
        <p:spPr/>
        <p:txBody>
          <a:bodyPr/>
          <a:lstStyle/>
          <a:p>
            <a:pPr marL="0" indent="0">
              <a:buNone/>
            </a:pPr>
            <a:r>
              <a:rPr lang="nl-NL" dirty="0"/>
              <a:t>Rules:</a:t>
            </a:r>
          </a:p>
          <a:p>
            <a:endParaRPr lang="nl-NL" dirty="0"/>
          </a:p>
          <a:p>
            <a:r>
              <a:rPr lang="nl-NL" dirty="0"/>
              <a:t>No </a:t>
            </a:r>
            <a:r>
              <a:rPr lang="nl-NL" dirty="0" err="1"/>
              <a:t>need</a:t>
            </a:r>
            <a:r>
              <a:rPr lang="nl-NL" dirty="0"/>
              <a:t> </a:t>
            </a:r>
            <a:r>
              <a:rPr lang="nl-NL" dirty="0" err="1"/>
              <a:t>to</a:t>
            </a:r>
            <a:r>
              <a:rPr lang="nl-NL" dirty="0"/>
              <a:t> </a:t>
            </a:r>
            <a:r>
              <a:rPr lang="nl-NL" dirty="0" err="1"/>
              <a:t>rhyme</a:t>
            </a:r>
            <a:endParaRPr lang="nl-NL" dirty="0"/>
          </a:p>
          <a:p>
            <a:r>
              <a:rPr lang="nl-NL" dirty="0" err="1"/>
              <a:t>Sentences</a:t>
            </a:r>
            <a:r>
              <a:rPr lang="nl-NL" dirty="0"/>
              <a:t> </a:t>
            </a:r>
            <a:r>
              <a:rPr lang="nl-NL" dirty="0" err="1"/>
              <a:t>don’t</a:t>
            </a:r>
            <a:r>
              <a:rPr lang="nl-NL" dirty="0"/>
              <a:t> </a:t>
            </a:r>
            <a:r>
              <a:rPr lang="nl-NL" dirty="0" err="1"/>
              <a:t>need</a:t>
            </a:r>
            <a:r>
              <a:rPr lang="nl-NL" dirty="0"/>
              <a:t> </a:t>
            </a:r>
            <a:r>
              <a:rPr lang="nl-NL" dirty="0" err="1"/>
              <a:t>to</a:t>
            </a:r>
            <a:r>
              <a:rPr lang="nl-NL" dirty="0"/>
              <a:t> have </a:t>
            </a:r>
            <a:r>
              <a:rPr lang="nl-NL" dirty="0" err="1"/>
              <a:t>the</a:t>
            </a:r>
            <a:r>
              <a:rPr lang="nl-NL" dirty="0"/>
              <a:t> </a:t>
            </a:r>
            <a:r>
              <a:rPr lang="nl-NL" dirty="0" err="1"/>
              <a:t>same</a:t>
            </a:r>
            <a:r>
              <a:rPr lang="nl-NL" dirty="0"/>
              <a:t> </a:t>
            </a:r>
            <a:r>
              <a:rPr lang="nl-NL" dirty="0" err="1"/>
              <a:t>length</a:t>
            </a:r>
            <a:endParaRPr lang="nl-NL" dirty="0"/>
          </a:p>
          <a:p>
            <a:r>
              <a:rPr lang="nl-NL" dirty="0" err="1"/>
              <a:t>Meaning</a:t>
            </a:r>
            <a:r>
              <a:rPr lang="nl-NL" dirty="0"/>
              <a:t> </a:t>
            </a:r>
            <a:r>
              <a:rPr lang="nl-NL" dirty="0" err="1"/>
              <a:t>needs</a:t>
            </a:r>
            <a:r>
              <a:rPr lang="nl-NL" dirty="0"/>
              <a:t> </a:t>
            </a:r>
            <a:r>
              <a:rPr lang="nl-NL" dirty="0" err="1"/>
              <a:t>to</a:t>
            </a:r>
            <a:r>
              <a:rPr lang="nl-NL" dirty="0"/>
              <a:t> </a:t>
            </a:r>
            <a:r>
              <a:rPr lang="nl-NL" dirty="0" err="1"/>
              <a:t>be</a:t>
            </a:r>
            <a:r>
              <a:rPr lang="nl-NL" dirty="0"/>
              <a:t> </a:t>
            </a:r>
            <a:r>
              <a:rPr lang="nl-NL" dirty="0" err="1"/>
              <a:t>the</a:t>
            </a:r>
            <a:r>
              <a:rPr lang="nl-NL" dirty="0"/>
              <a:t> </a:t>
            </a:r>
            <a:r>
              <a:rPr lang="nl-NL" dirty="0" err="1"/>
              <a:t>same</a:t>
            </a:r>
            <a:endParaRPr lang="nl-NL" dirty="0"/>
          </a:p>
          <a:p>
            <a:endParaRPr lang="nl-NL" dirty="0"/>
          </a:p>
        </p:txBody>
      </p:sp>
    </p:spTree>
    <p:extLst>
      <p:ext uri="{BB962C8B-B14F-4D97-AF65-F5344CB8AC3E}">
        <p14:creationId xmlns:p14="http://schemas.microsoft.com/office/powerpoint/2010/main" val="39322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5B529-A53A-44C7-B713-0BF88EDB2F76}"/>
              </a:ext>
            </a:extLst>
          </p:cNvPr>
          <p:cNvSpPr>
            <a:spLocks noGrp="1"/>
          </p:cNvSpPr>
          <p:nvPr>
            <p:ph type="title"/>
          </p:nvPr>
        </p:nvSpPr>
        <p:spPr/>
        <p:txBody>
          <a:bodyPr/>
          <a:lstStyle/>
          <a:p>
            <a:r>
              <a:rPr lang="nl-NL" dirty="0"/>
              <a:t>Rupert </a:t>
            </a:r>
            <a:r>
              <a:rPr lang="nl-NL" dirty="0" err="1"/>
              <a:t>Brooke</a:t>
            </a:r>
            <a:r>
              <a:rPr lang="nl-NL" dirty="0"/>
              <a:t> (1887-1915)</a:t>
            </a:r>
          </a:p>
        </p:txBody>
      </p:sp>
      <p:sp>
        <p:nvSpPr>
          <p:cNvPr id="3" name="Tijdelijke aanduiding voor inhoud 2">
            <a:extLst>
              <a:ext uri="{FF2B5EF4-FFF2-40B4-BE49-F238E27FC236}">
                <a16:creationId xmlns:a16="http://schemas.microsoft.com/office/drawing/2014/main" id="{EFE0C5CD-F495-49D0-9F6A-8DEBA835DD40}"/>
              </a:ext>
            </a:extLst>
          </p:cNvPr>
          <p:cNvSpPr>
            <a:spLocks noGrp="1"/>
          </p:cNvSpPr>
          <p:nvPr>
            <p:ph idx="1"/>
          </p:nvPr>
        </p:nvSpPr>
        <p:spPr>
          <a:xfrm>
            <a:off x="609600" y="1600201"/>
            <a:ext cx="6270885" cy="4525963"/>
          </a:xfrm>
        </p:spPr>
        <p:txBody>
          <a:bodyPr>
            <a:normAutofit fontScale="77500" lnSpcReduction="20000"/>
          </a:bodyPr>
          <a:lstStyle/>
          <a:p>
            <a:pPr algn="just">
              <a:lnSpc>
                <a:spcPct val="95000"/>
              </a:lnSpc>
              <a:spcAft>
                <a:spcPts val="1000"/>
              </a:spcAft>
            </a:pPr>
            <a:r>
              <a:rPr lang="en-US" dirty="0"/>
              <a:t>Was both artistic and a good sportsman</a:t>
            </a:r>
          </a:p>
          <a:p>
            <a:pPr algn="just">
              <a:lnSpc>
                <a:spcPct val="95000"/>
              </a:lnSpc>
              <a:spcAft>
                <a:spcPts val="1000"/>
              </a:spcAft>
            </a:pPr>
            <a:endParaRPr lang="en-US" dirty="0"/>
          </a:p>
          <a:p>
            <a:pPr algn="just">
              <a:lnSpc>
                <a:spcPct val="95000"/>
              </a:lnSpc>
              <a:spcAft>
                <a:spcPts val="1000"/>
              </a:spcAft>
            </a:pPr>
            <a:r>
              <a:rPr lang="en-US" dirty="0"/>
              <a:t>Joined Kings College (Cambridge) on a scholarship</a:t>
            </a:r>
          </a:p>
          <a:p>
            <a:pPr lvl="1" algn="just">
              <a:lnSpc>
                <a:spcPct val="95000"/>
              </a:lnSpc>
              <a:spcAft>
                <a:spcPts val="1000"/>
              </a:spcAft>
            </a:pPr>
            <a:r>
              <a:rPr lang="en-US" dirty="0"/>
              <a:t>Nicknamed by his peers as “a young Apollo”</a:t>
            </a:r>
          </a:p>
          <a:p>
            <a:pPr lvl="1" algn="just">
              <a:lnSpc>
                <a:spcPct val="95000"/>
              </a:lnSpc>
              <a:spcAft>
                <a:spcPts val="1000"/>
              </a:spcAft>
            </a:pPr>
            <a:r>
              <a:rPr lang="en-US" dirty="0"/>
              <a:t>Published collection of poems in 1911</a:t>
            </a:r>
          </a:p>
          <a:p>
            <a:pPr algn="just">
              <a:lnSpc>
                <a:spcPct val="95000"/>
              </a:lnSpc>
              <a:spcAft>
                <a:spcPts val="1000"/>
              </a:spcAft>
            </a:pPr>
            <a:endParaRPr lang="en-US" dirty="0"/>
          </a:p>
          <a:p>
            <a:pPr algn="just">
              <a:lnSpc>
                <a:spcPct val="95000"/>
              </a:lnSpc>
              <a:spcAft>
                <a:spcPts val="1000"/>
              </a:spcAft>
            </a:pPr>
            <a:r>
              <a:rPr lang="en-US" dirty="0"/>
              <a:t>When the war started: </a:t>
            </a:r>
            <a:r>
              <a:rPr lang="en-US" dirty="0" err="1"/>
              <a:t>centre</a:t>
            </a:r>
            <a:r>
              <a:rPr lang="en-US" dirty="0"/>
              <a:t> of attention in London’s literary scene</a:t>
            </a:r>
          </a:p>
        </p:txBody>
      </p:sp>
      <p:pic>
        <p:nvPicPr>
          <p:cNvPr id="2050" name="Picture 2" descr="The Collected Poems of Rupert Brooke: With a Memoir - Wikisource, the free  online library">
            <a:extLst>
              <a:ext uri="{FF2B5EF4-FFF2-40B4-BE49-F238E27FC236}">
                <a16:creationId xmlns:a16="http://schemas.microsoft.com/office/drawing/2014/main" id="{76753D5E-F4A6-4BBB-938A-B9E86E9E1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766" y="1600201"/>
            <a:ext cx="3737860" cy="468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5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8EB05-A72C-494A-B5AD-45B042803114}"/>
              </a:ext>
            </a:extLst>
          </p:cNvPr>
          <p:cNvSpPr>
            <a:spLocks noGrp="1"/>
          </p:cNvSpPr>
          <p:nvPr>
            <p:ph type="title"/>
          </p:nvPr>
        </p:nvSpPr>
        <p:spPr/>
        <p:txBody>
          <a:bodyPr/>
          <a:lstStyle/>
          <a:p>
            <a:r>
              <a:rPr lang="nl-NL" dirty="0" err="1"/>
              <a:t>Wartime</a:t>
            </a:r>
            <a:r>
              <a:rPr lang="nl-NL" dirty="0"/>
              <a:t> </a:t>
            </a:r>
            <a:r>
              <a:rPr lang="nl-NL" dirty="0" err="1"/>
              <a:t>experiences</a:t>
            </a:r>
            <a:endParaRPr lang="nl-NL" dirty="0"/>
          </a:p>
        </p:txBody>
      </p:sp>
      <p:sp>
        <p:nvSpPr>
          <p:cNvPr id="3" name="Tijdelijke aanduiding voor inhoud 2">
            <a:extLst>
              <a:ext uri="{FF2B5EF4-FFF2-40B4-BE49-F238E27FC236}">
                <a16:creationId xmlns:a16="http://schemas.microsoft.com/office/drawing/2014/main" id="{E001A81B-B8A0-4822-AD4D-534C0D0FCE90}"/>
              </a:ext>
            </a:extLst>
          </p:cNvPr>
          <p:cNvSpPr>
            <a:spLocks noGrp="1"/>
          </p:cNvSpPr>
          <p:nvPr>
            <p:ph idx="1"/>
          </p:nvPr>
        </p:nvSpPr>
        <p:spPr>
          <a:xfrm>
            <a:off x="609600" y="1600201"/>
            <a:ext cx="10972800" cy="4983161"/>
          </a:xfrm>
        </p:spPr>
        <p:txBody>
          <a:bodyPr>
            <a:normAutofit fontScale="40000" lnSpcReduction="20000"/>
          </a:bodyPr>
          <a:lstStyle/>
          <a:p>
            <a:pPr algn="just">
              <a:lnSpc>
                <a:spcPct val="115000"/>
              </a:lnSpc>
              <a:spcAft>
                <a:spcPts val="1000"/>
              </a:spcAft>
            </a:pPr>
            <a:r>
              <a:rPr lang="en-US" sz="3800" dirty="0"/>
              <a:t>“If Armageddon is on, I suppose one should be there”</a:t>
            </a:r>
          </a:p>
          <a:p>
            <a:pPr lvl="1" algn="just">
              <a:lnSpc>
                <a:spcPct val="115000"/>
              </a:lnSpc>
              <a:spcAft>
                <a:spcPts val="1000"/>
              </a:spcAft>
            </a:pPr>
            <a:r>
              <a:rPr lang="en-US" sz="3400" dirty="0"/>
              <a:t>Got a commission in 1914 in Royal Naval Division (on land)</a:t>
            </a:r>
            <a:endParaRPr lang="en-US" sz="3800" dirty="0"/>
          </a:p>
          <a:p>
            <a:pPr lvl="1" algn="just">
              <a:lnSpc>
                <a:spcPct val="115000"/>
              </a:lnSpc>
              <a:spcAft>
                <a:spcPts val="1000"/>
              </a:spcAft>
            </a:pPr>
            <a:r>
              <a:rPr lang="en-US" sz="3400" dirty="0"/>
              <a:t>October 1914: embarked for France</a:t>
            </a:r>
          </a:p>
          <a:p>
            <a:pPr algn="just">
              <a:lnSpc>
                <a:spcPct val="115000"/>
              </a:lnSpc>
              <a:spcAft>
                <a:spcPts val="1000"/>
              </a:spcAft>
            </a:pPr>
            <a:endParaRPr lang="en-US" sz="3800" dirty="0"/>
          </a:p>
          <a:p>
            <a:pPr algn="just">
              <a:lnSpc>
                <a:spcPct val="115000"/>
              </a:lnSpc>
              <a:spcAft>
                <a:spcPts val="1000"/>
              </a:spcAft>
            </a:pPr>
            <a:r>
              <a:rPr lang="en-US" sz="3800" dirty="0"/>
              <a:t>Patriotic poems at this time in the war</a:t>
            </a:r>
          </a:p>
          <a:p>
            <a:pPr lvl="1" algn="just">
              <a:lnSpc>
                <a:spcPct val="115000"/>
              </a:lnSpc>
              <a:spcAft>
                <a:spcPts val="1000"/>
              </a:spcAft>
            </a:pPr>
            <a:r>
              <a:rPr lang="en-US" sz="3400" dirty="0"/>
              <a:t>Mainly sonnets</a:t>
            </a:r>
          </a:p>
          <a:p>
            <a:pPr lvl="1" algn="just">
              <a:lnSpc>
                <a:spcPct val="115000"/>
              </a:lnSpc>
              <a:spcAft>
                <a:spcPts val="1000"/>
              </a:spcAft>
            </a:pPr>
            <a:r>
              <a:rPr lang="en-US" sz="3400" dirty="0"/>
              <a:t>Felt that God wanted him to fight the Germans</a:t>
            </a:r>
          </a:p>
          <a:p>
            <a:pPr marL="0" indent="0" algn="just">
              <a:lnSpc>
                <a:spcPct val="115000"/>
              </a:lnSpc>
              <a:spcAft>
                <a:spcPts val="1000"/>
              </a:spcAft>
              <a:buNone/>
            </a:pPr>
            <a:endParaRPr lang="en-US" sz="3800" dirty="0"/>
          </a:p>
          <a:p>
            <a:pPr algn="just">
              <a:lnSpc>
                <a:spcPct val="115000"/>
              </a:lnSpc>
              <a:spcAft>
                <a:spcPts val="1000"/>
              </a:spcAft>
            </a:pPr>
            <a:r>
              <a:rPr lang="en-US" sz="3800" dirty="0"/>
              <a:t>February 1915: Brookes’ unit was bound for Gallipoli </a:t>
            </a:r>
          </a:p>
          <a:p>
            <a:pPr lvl="1" algn="just">
              <a:lnSpc>
                <a:spcPct val="115000"/>
              </a:lnSpc>
              <a:spcAft>
                <a:spcPts val="1000"/>
              </a:spcAft>
            </a:pPr>
            <a:r>
              <a:rPr lang="en-US" sz="3400" dirty="0"/>
              <a:t>He never reached his destination</a:t>
            </a:r>
          </a:p>
          <a:p>
            <a:pPr lvl="1" algn="just">
              <a:lnSpc>
                <a:spcPct val="115000"/>
              </a:lnSpc>
              <a:spcAft>
                <a:spcPts val="1000"/>
              </a:spcAft>
            </a:pPr>
            <a:r>
              <a:rPr lang="en-US" sz="3400" dirty="0"/>
              <a:t>Fell ill </a:t>
            </a:r>
            <a:r>
              <a:rPr lang="en-US" sz="3400" dirty="0">
                <a:sym typeface="Wingdings" panose="05000000000000000000" pitchFamily="2" charset="2"/>
              </a:rPr>
              <a:t> infection caused by mosquito bite</a:t>
            </a:r>
          </a:p>
          <a:p>
            <a:pPr algn="just">
              <a:lnSpc>
                <a:spcPct val="115000"/>
              </a:lnSpc>
              <a:spcAft>
                <a:spcPts val="1000"/>
              </a:spcAft>
            </a:pPr>
            <a:endParaRPr lang="en-US" sz="3800" dirty="0">
              <a:sym typeface="Wingdings" panose="05000000000000000000" pitchFamily="2" charset="2"/>
            </a:endParaRPr>
          </a:p>
          <a:p>
            <a:pPr algn="just">
              <a:lnSpc>
                <a:spcPct val="115000"/>
              </a:lnSpc>
              <a:spcAft>
                <a:spcPts val="1000"/>
              </a:spcAft>
            </a:pPr>
            <a:r>
              <a:rPr lang="en-US" sz="3800" dirty="0">
                <a:sym typeface="Wingdings" panose="05000000000000000000" pitchFamily="2" charset="2"/>
              </a:rPr>
              <a:t>Died on 23 April 1915</a:t>
            </a:r>
            <a:endParaRPr lang="en-US" sz="3800" dirty="0"/>
          </a:p>
        </p:txBody>
      </p:sp>
      <p:pic>
        <p:nvPicPr>
          <p:cNvPr id="3076" name="Picture 4" descr="The Soldier&amp;#39; Analysis - Analysing War Poems">
            <a:extLst>
              <a:ext uri="{FF2B5EF4-FFF2-40B4-BE49-F238E27FC236}">
                <a16:creationId xmlns:a16="http://schemas.microsoft.com/office/drawing/2014/main" id="{0B1629BE-8ABC-44D0-AE7C-8634821D5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330" y="1600201"/>
            <a:ext cx="2823328" cy="431984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upert Brooke - The Hood Battalion of the R.N.D. | The Western Front  Association">
            <a:extLst>
              <a:ext uri="{FF2B5EF4-FFF2-40B4-BE49-F238E27FC236}">
                <a16:creationId xmlns:a16="http://schemas.microsoft.com/office/drawing/2014/main" id="{446235E0-167A-4AFB-A673-CD0D62F06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380" y="3132658"/>
            <a:ext cx="526732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Soldier</a:t>
            </a:r>
          </a:p>
        </p:txBody>
      </p:sp>
      <p:pic>
        <p:nvPicPr>
          <p:cNvPr id="4" name="Tijdelijke aanduiding voor inhoud 3" descr="pastoral britain.jpg"/>
          <p:cNvPicPr>
            <a:picLocks noGrp="1" noChangeAspect="1"/>
          </p:cNvPicPr>
          <p:nvPr>
            <p:ph idx="1"/>
          </p:nvPr>
        </p:nvPicPr>
        <p:blipFill>
          <a:blip r:embed="rId2">
            <a:extLst>
              <a:ext uri="{28A0092B-C50C-407E-A947-70E740481C1C}">
                <a14:useLocalDpi xmlns:a14="http://schemas.microsoft.com/office/drawing/2010/main" val="0"/>
              </a:ext>
            </a:extLst>
          </a:blip>
          <a:srcRect l="-9631" r="-9631"/>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322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24904-0E27-4938-AB07-2175963B18F8}"/>
              </a:ext>
            </a:extLst>
          </p:cNvPr>
          <p:cNvSpPr>
            <a:spLocks noGrp="1"/>
          </p:cNvSpPr>
          <p:nvPr>
            <p:ph type="title"/>
          </p:nvPr>
        </p:nvSpPr>
        <p:spPr/>
        <p:txBody>
          <a:bodyPr/>
          <a:lstStyle/>
          <a:p>
            <a:r>
              <a:rPr lang="nl-NL" dirty="0"/>
              <a:t>The </a:t>
            </a:r>
            <a:r>
              <a:rPr lang="nl-NL" dirty="0" err="1"/>
              <a:t>Soldier</a:t>
            </a:r>
            <a:endParaRPr lang="nl-NL" dirty="0"/>
          </a:p>
        </p:txBody>
      </p:sp>
      <p:sp>
        <p:nvSpPr>
          <p:cNvPr id="3" name="Tijdelijke aanduiding voor inhoud 2">
            <a:extLst>
              <a:ext uri="{FF2B5EF4-FFF2-40B4-BE49-F238E27FC236}">
                <a16:creationId xmlns:a16="http://schemas.microsoft.com/office/drawing/2014/main" id="{518CC748-691E-41D4-94B6-7845E7DF10DD}"/>
              </a:ext>
            </a:extLst>
          </p:cNvPr>
          <p:cNvSpPr>
            <a:spLocks noGrp="1"/>
          </p:cNvSpPr>
          <p:nvPr>
            <p:ph idx="1"/>
          </p:nvPr>
        </p:nvSpPr>
        <p:spPr/>
        <p:txBody>
          <a:bodyPr>
            <a:normAutofit fontScale="85000" lnSpcReduction="10000"/>
          </a:bodyPr>
          <a:lstStyle/>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If I should die, think only this of me, </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That there's some corner of a foreign field</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That is forever England. There shall be </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In that rich earth a richer dust concealed;</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 dust whom England bore, shaped, made aware,</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Gave, once, her flowers to love, her ways to roam,</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 body of England's, breathing English air,</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2"/>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Washed by the rivers, blest by suns of home.</a:t>
            </a:r>
          </a:p>
          <a:p>
            <a:pPr marL="0" lvl="0" indent="0">
              <a:lnSpc>
                <a:spcPct val="115000"/>
              </a:lnSpc>
              <a:buNone/>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 </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And think, this heart, all evil shed away,</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 pulse in the eternal mind, no less</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Gives somewhere back the thoughts by England given;</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Her sights and sounds; dreams happy as her day;</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And laughter, learnt of friends; and gentleness,</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spcAft>
                <a:spcPts val="1000"/>
              </a:spcAft>
              <a:buFont typeface="+mj-lt"/>
              <a:buAutoNum type="arabicPeriod" startAt="10"/>
            </a:pPr>
            <a:r>
              <a:rPr lang="en-GB" sz="1800" i="1" dirty="0">
                <a:effectLst/>
                <a:latin typeface="Verdana" panose="020B0604030504040204" pitchFamily="34" charset="0"/>
                <a:ea typeface="MS Gothic" panose="020B0609070205080204" pitchFamily="49" charset="-128"/>
                <a:cs typeface="Times New Roman" panose="02020603050405020304" pitchFamily="18" charset="0"/>
              </a:rPr>
              <a:t>In hearts at peace, under an English heaven.</a:t>
            </a:r>
            <a:endParaRPr lang="nl-NL" sz="1800" dirty="0">
              <a:effectLst/>
              <a:latin typeface="Calibri" panose="020F0502020204030204" pitchFamily="34" charset="0"/>
              <a:ea typeface="MS Gothic" panose="020B0609070205080204" pitchFamily="49" charset="-128"/>
              <a:cs typeface="Times New Roman" panose="02020603050405020304" pitchFamily="18" charset="0"/>
            </a:endParaRPr>
          </a:p>
          <a:p>
            <a:endParaRPr lang="nl-NL" dirty="0"/>
          </a:p>
        </p:txBody>
      </p:sp>
      <p:pic>
        <p:nvPicPr>
          <p:cNvPr id="1026" name="Picture 2" descr="The Soldier : Rupert Brooke : Free Download, Borrow, and Streaming :  Internet Archive">
            <a:extLst>
              <a:ext uri="{FF2B5EF4-FFF2-40B4-BE49-F238E27FC236}">
                <a16:creationId xmlns:a16="http://schemas.microsoft.com/office/drawing/2014/main" id="{7DD53517-4D91-4775-AE86-A541A5AEB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407" y="1600201"/>
            <a:ext cx="4286874" cy="428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3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0E7A1-6DE7-4686-9CC5-FD95D7117D0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72D5E9C-2AD4-4F47-8D41-86D9EE3C4F93}"/>
              </a:ext>
            </a:extLst>
          </p:cNvPr>
          <p:cNvSpPr>
            <a:spLocks noGrp="1"/>
          </p:cNvSpPr>
          <p:nvPr>
            <p:ph idx="1"/>
          </p:nvPr>
        </p:nvSpPr>
        <p:spPr/>
        <p:txBody>
          <a:bodyPr/>
          <a:lstStyle/>
          <a:p>
            <a:endParaRPr lang="nl-NL"/>
          </a:p>
        </p:txBody>
      </p:sp>
      <p:pic>
        <p:nvPicPr>
          <p:cNvPr id="7170" name="Picture 2" descr="The Soldier- Rupert Brooke Objective: To explain the use of language  techniques within the poem. STARTER What kind of images does Brooke use  when describing. - ppt download">
            <a:extLst>
              <a:ext uri="{FF2B5EF4-FFF2-40B4-BE49-F238E27FC236}">
                <a16:creationId xmlns:a16="http://schemas.microsoft.com/office/drawing/2014/main" id="{833055F0-8614-40D1-A36B-0F69127CD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8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Questions</a:t>
            </a:r>
          </a:p>
        </p:txBody>
      </p:sp>
      <p:sp>
        <p:nvSpPr>
          <p:cNvPr id="3" name="Tijdelijke aanduiding voor inhoud 2"/>
          <p:cNvSpPr>
            <a:spLocks noGrp="1"/>
          </p:cNvSpPr>
          <p:nvPr>
            <p:ph idx="1"/>
          </p:nvPr>
        </p:nvSpPr>
        <p:spPr/>
        <p:txBody>
          <a:bodyPr>
            <a:normAutofit fontScale="92500" lnSpcReduction="10000"/>
          </a:bodyPr>
          <a:lstStyle/>
          <a:p>
            <a:pPr marL="514350" indent="-514350">
              <a:buFont typeface="+mj-lt"/>
              <a:buAutoNum type="arabicPeriod"/>
            </a:pPr>
            <a:r>
              <a:rPr lang="en-GB" dirty="0"/>
              <a:t>Indicate the total number of lines per stanza and the rhyme scheme using the letters a - g. What is the form of this poem called?</a:t>
            </a:r>
          </a:p>
          <a:p>
            <a:pPr marL="514350" indent="-514350">
              <a:buFont typeface="+mj-lt"/>
              <a:buAutoNum type="arabicPeriod"/>
            </a:pPr>
            <a:r>
              <a:rPr lang="en-GB" dirty="0"/>
              <a:t>The narrator had a very happy childhood. What imagery is used to describe the England of his memories?</a:t>
            </a:r>
          </a:p>
          <a:p>
            <a:pPr marL="514350" indent="-514350">
              <a:buFont typeface="+mj-lt"/>
              <a:buAutoNum type="arabicPeriod"/>
            </a:pPr>
            <a:r>
              <a:rPr lang="en-GB" dirty="0"/>
              <a:t>For what is “dust”(l.5-6) a metaphor?</a:t>
            </a:r>
          </a:p>
          <a:p>
            <a:pPr marL="514350" indent="-514350">
              <a:buFont typeface="+mj-lt"/>
              <a:buAutoNum type="arabicPeriod"/>
            </a:pPr>
            <a:r>
              <a:rPr lang="en-GB" dirty="0"/>
              <a:t>What will live for ever according to the first two lines of stanza 2? Which words in stanza 2 are associated with this idea?</a:t>
            </a:r>
          </a:p>
          <a:p>
            <a:endParaRPr lang="en-GB" dirty="0"/>
          </a:p>
        </p:txBody>
      </p:sp>
    </p:spTree>
    <p:extLst>
      <p:ext uri="{BB962C8B-B14F-4D97-AF65-F5344CB8AC3E}">
        <p14:creationId xmlns:p14="http://schemas.microsoft.com/office/powerpoint/2010/main" val="67700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Answers</a:t>
            </a:r>
          </a:p>
        </p:txBody>
      </p:sp>
      <p:sp>
        <p:nvSpPr>
          <p:cNvPr id="3" name="Tijdelijke aanduiding voor inhoud 2"/>
          <p:cNvSpPr>
            <a:spLocks noGrp="1"/>
          </p:cNvSpPr>
          <p:nvPr>
            <p:ph idx="1"/>
          </p:nvPr>
        </p:nvSpPr>
        <p:spPr/>
        <p:txBody>
          <a:bodyPr>
            <a:normAutofit fontScale="92500" lnSpcReduction="20000"/>
          </a:bodyPr>
          <a:lstStyle/>
          <a:p>
            <a:pPr marL="514350" indent="-514350">
              <a:buFont typeface="+mj-lt"/>
              <a:buAutoNum type="arabicPeriod"/>
            </a:pPr>
            <a:r>
              <a:rPr lang="en-GB" dirty="0"/>
              <a:t>Indicate the total number of lines per stanza and the rhyme scheme using the letters a - g. What is the form of this poem called?</a:t>
            </a:r>
          </a:p>
          <a:p>
            <a:pPr marL="0" indent="0">
              <a:buNone/>
            </a:pPr>
            <a:endParaRPr lang="en-GB" dirty="0"/>
          </a:p>
          <a:p>
            <a:pPr marL="0" indent="0">
              <a:buNone/>
            </a:pPr>
            <a:r>
              <a:rPr lang="en-GB" dirty="0"/>
              <a:t>The poem is divided in </a:t>
            </a:r>
            <a:r>
              <a:rPr lang="en-GB" b="1" dirty="0"/>
              <a:t>2 stanzas</a:t>
            </a:r>
            <a:r>
              <a:rPr lang="en-GB" dirty="0"/>
              <a:t>: one of 8 lines, which is called an </a:t>
            </a:r>
            <a:r>
              <a:rPr lang="en-GB" b="1" dirty="0"/>
              <a:t>‘octave’ </a:t>
            </a:r>
            <a:r>
              <a:rPr lang="en-GB" dirty="0"/>
              <a:t>and one of 6 lines, a so-called </a:t>
            </a:r>
            <a:r>
              <a:rPr lang="en-GB" b="1" dirty="0"/>
              <a:t>‘sestet’</a:t>
            </a:r>
            <a:r>
              <a:rPr lang="en-GB" dirty="0"/>
              <a:t>. The rhyme scheme is as follows: </a:t>
            </a:r>
            <a:r>
              <a:rPr lang="en-GB" b="1" dirty="0" err="1"/>
              <a:t>ababcdcd</a:t>
            </a:r>
            <a:r>
              <a:rPr lang="en-GB" b="1" dirty="0"/>
              <a:t> and </a:t>
            </a:r>
            <a:r>
              <a:rPr lang="en-GB" b="1" dirty="0" err="1"/>
              <a:t>efgefg</a:t>
            </a:r>
            <a:r>
              <a:rPr lang="en-GB" dirty="0"/>
              <a:t>. This rhyme scheme commonly characterises </a:t>
            </a:r>
            <a:r>
              <a:rPr lang="en-GB" b="1" dirty="0"/>
              <a:t>a sonnet</a:t>
            </a:r>
            <a:r>
              <a:rPr lang="en-GB" dirty="0"/>
              <a:t>, a form of verse with a </a:t>
            </a:r>
            <a:r>
              <a:rPr lang="en-GB" b="1" dirty="0"/>
              <a:t>set number of lines, stanzas, rhyme scheme and metre</a:t>
            </a:r>
            <a:r>
              <a:rPr lang="en-GB" dirty="0"/>
              <a:t>, introduced into the English language by Shakespeare.</a:t>
            </a:r>
          </a:p>
        </p:txBody>
      </p:sp>
    </p:spTree>
    <p:extLst>
      <p:ext uri="{BB962C8B-B14F-4D97-AF65-F5344CB8AC3E}">
        <p14:creationId xmlns:p14="http://schemas.microsoft.com/office/powerpoint/2010/main" val="43368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FABD9-E08E-45B5-880E-968A7BB94D5E}"/>
              </a:ext>
            </a:extLst>
          </p:cNvPr>
          <p:cNvSpPr>
            <a:spLocks noGrp="1"/>
          </p:cNvSpPr>
          <p:nvPr>
            <p:ph type="title"/>
          </p:nvPr>
        </p:nvSpPr>
        <p:spPr/>
        <p:txBody>
          <a:bodyPr/>
          <a:lstStyle/>
          <a:p>
            <a:r>
              <a:rPr lang="nl-NL" dirty="0"/>
              <a:t>Sonnet</a:t>
            </a:r>
          </a:p>
        </p:txBody>
      </p:sp>
      <p:sp>
        <p:nvSpPr>
          <p:cNvPr id="3" name="Tijdelijke aanduiding voor inhoud 2">
            <a:extLst>
              <a:ext uri="{FF2B5EF4-FFF2-40B4-BE49-F238E27FC236}">
                <a16:creationId xmlns:a16="http://schemas.microsoft.com/office/drawing/2014/main" id="{D3F92AFE-7B8D-4284-8B94-2EA468B3183C}"/>
              </a:ext>
            </a:extLst>
          </p:cNvPr>
          <p:cNvSpPr>
            <a:spLocks noGrp="1"/>
          </p:cNvSpPr>
          <p:nvPr>
            <p:ph idx="1"/>
          </p:nvPr>
        </p:nvSpPr>
        <p:spPr/>
        <p:txBody>
          <a:bodyPr>
            <a:normAutofit fontScale="92500" lnSpcReduction="20000"/>
          </a:bodyPr>
          <a:lstStyle/>
          <a:p>
            <a:r>
              <a:rPr lang="nl-NL" dirty="0" err="1"/>
              <a:t>Highly</a:t>
            </a:r>
            <a:r>
              <a:rPr lang="nl-NL" dirty="0"/>
              <a:t> </a:t>
            </a:r>
            <a:r>
              <a:rPr lang="nl-NL" dirty="0" err="1"/>
              <a:t>structured</a:t>
            </a:r>
            <a:r>
              <a:rPr lang="nl-NL" dirty="0"/>
              <a:t> </a:t>
            </a:r>
            <a:r>
              <a:rPr lang="nl-NL" dirty="0" err="1"/>
              <a:t>poem</a:t>
            </a:r>
            <a:r>
              <a:rPr lang="nl-NL" dirty="0"/>
              <a:t> of 14 </a:t>
            </a:r>
            <a:r>
              <a:rPr lang="nl-NL" dirty="0" err="1"/>
              <a:t>lines</a:t>
            </a:r>
            <a:endParaRPr lang="nl-NL" dirty="0"/>
          </a:p>
          <a:p>
            <a:endParaRPr lang="nl-NL" dirty="0"/>
          </a:p>
          <a:p>
            <a:r>
              <a:rPr lang="nl-NL" dirty="0" err="1"/>
              <a:t>Rhyme</a:t>
            </a:r>
            <a:r>
              <a:rPr lang="nl-NL" dirty="0"/>
              <a:t> </a:t>
            </a:r>
            <a:r>
              <a:rPr lang="nl-NL" dirty="0" err="1"/>
              <a:t>scheme</a:t>
            </a:r>
            <a:r>
              <a:rPr lang="nl-NL" dirty="0"/>
              <a:t>: ABAB CDCD EFG </a:t>
            </a:r>
            <a:r>
              <a:rPr lang="nl-NL" dirty="0" err="1"/>
              <a:t>EFG</a:t>
            </a:r>
            <a:endParaRPr lang="nl-NL" dirty="0"/>
          </a:p>
          <a:p>
            <a:endParaRPr lang="nl-NL" dirty="0"/>
          </a:p>
          <a:p>
            <a:r>
              <a:rPr lang="nl-NL" dirty="0" err="1"/>
              <a:t>Divided</a:t>
            </a:r>
            <a:r>
              <a:rPr lang="nl-NL" dirty="0"/>
              <a:t> </a:t>
            </a:r>
            <a:r>
              <a:rPr lang="nl-NL" dirty="0" err="1"/>
              <a:t>into</a:t>
            </a:r>
            <a:r>
              <a:rPr lang="nl-NL" dirty="0"/>
              <a:t> 2 </a:t>
            </a:r>
            <a:r>
              <a:rPr lang="nl-NL" dirty="0" err="1"/>
              <a:t>parts</a:t>
            </a:r>
            <a:r>
              <a:rPr lang="nl-NL" dirty="0"/>
              <a:t>:</a:t>
            </a:r>
          </a:p>
          <a:p>
            <a:r>
              <a:rPr lang="nl-NL" dirty="0"/>
              <a:t>8 </a:t>
            </a:r>
            <a:r>
              <a:rPr lang="nl-NL" dirty="0" err="1"/>
              <a:t>lines</a:t>
            </a:r>
            <a:r>
              <a:rPr lang="nl-NL" dirty="0"/>
              <a:t> </a:t>
            </a:r>
            <a:r>
              <a:rPr lang="nl-NL" dirty="0">
                <a:sym typeface="Wingdings" panose="05000000000000000000" pitchFamily="2" charset="2"/>
              </a:rPr>
              <a:t> </a:t>
            </a:r>
            <a:r>
              <a:rPr lang="nl-NL" dirty="0" err="1">
                <a:sym typeface="Wingdings" panose="05000000000000000000" pitchFamily="2" charset="2"/>
              </a:rPr>
              <a:t>usually</a:t>
            </a:r>
            <a:r>
              <a:rPr lang="nl-NL" dirty="0">
                <a:sym typeface="Wingdings" panose="05000000000000000000" pitchFamily="2" charset="2"/>
              </a:rPr>
              <a:t> </a:t>
            </a:r>
            <a:r>
              <a:rPr lang="nl-NL" dirty="0" err="1">
                <a:sym typeface="Wingdings" panose="05000000000000000000" pitchFamily="2" charset="2"/>
              </a:rPr>
              <a:t>describe</a:t>
            </a:r>
            <a:r>
              <a:rPr lang="nl-NL" dirty="0">
                <a:sym typeface="Wingdings" panose="05000000000000000000" pitchFamily="2" charset="2"/>
              </a:rPr>
              <a:t> </a:t>
            </a:r>
            <a:r>
              <a:rPr lang="nl-NL" dirty="0" err="1">
                <a:sym typeface="Wingdings" panose="05000000000000000000" pitchFamily="2" charset="2"/>
              </a:rPr>
              <a:t>the</a:t>
            </a:r>
            <a:r>
              <a:rPr lang="nl-NL" dirty="0">
                <a:sym typeface="Wingdings" panose="05000000000000000000" pitchFamily="2" charset="2"/>
              </a:rPr>
              <a:t> </a:t>
            </a:r>
            <a:r>
              <a:rPr lang="nl-NL" dirty="0" err="1">
                <a:sym typeface="Wingdings" panose="05000000000000000000" pitchFamily="2" charset="2"/>
              </a:rPr>
              <a:t>problems</a:t>
            </a:r>
            <a:r>
              <a:rPr lang="nl-NL" dirty="0">
                <a:sym typeface="Wingdings" panose="05000000000000000000" pitchFamily="2" charset="2"/>
              </a:rPr>
              <a:t> / </a:t>
            </a:r>
            <a:r>
              <a:rPr lang="nl-NL" dirty="0" err="1">
                <a:sym typeface="Wingdings" panose="05000000000000000000" pitchFamily="2" charset="2"/>
              </a:rPr>
              <a:t>ask</a:t>
            </a:r>
            <a:r>
              <a:rPr lang="nl-NL" dirty="0">
                <a:sym typeface="Wingdings" panose="05000000000000000000" pitchFamily="2" charset="2"/>
              </a:rPr>
              <a:t> a question</a:t>
            </a:r>
          </a:p>
          <a:p>
            <a:r>
              <a:rPr lang="nl-NL" dirty="0"/>
              <a:t>6 </a:t>
            </a:r>
            <a:r>
              <a:rPr lang="nl-NL" dirty="0" err="1"/>
              <a:t>lines</a:t>
            </a:r>
            <a:r>
              <a:rPr lang="nl-NL" dirty="0"/>
              <a:t> </a:t>
            </a:r>
            <a:r>
              <a:rPr lang="nl-NL" dirty="0">
                <a:sym typeface="Wingdings" panose="05000000000000000000" pitchFamily="2" charset="2"/>
              </a:rPr>
              <a:t> </a:t>
            </a:r>
            <a:r>
              <a:rPr lang="nl-NL" dirty="0" err="1">
                <a:sym typeface="Wingdings" panose="05000000000000000000" pitchFamily="2" charset="2"/>
              </a:rPr>
              <a:t>usually</a:t>
            </a:r>
            <a:r>
              <a:rPr lang="nl-NL" dirty="0">
                <a:sym typeface="Wingdings" panose="05000000000000000000" pitchFamily="2" charset="2"/>
              </a:rPr>
              <a:t> </a:t>
            </a:r>
            <a:r>
              <a:rPr lang="nl-NL" dirty="0" err="1">
                <a:sym typeface="Wingdings" panose="05000000000000000000" pitchFamily="2" charset="2"/>
              </a:rPr>
              <a:t>describe</a:t>
            </a:r>
            <a:r>
              <a:rPr lang="nl-NL" dirty="0">
                <a:sym typeface="Wingdings" panose="05000000000000000000" pitchFamily="2" charset="2"/>
              </a:rPr>
              <a:t> </a:t>
            </a:r>
            <a:r>
              <a:rPr lang="nl-NL" dirty="0" err="1">
                <a:sym typeface="Wingdings" panose="05000000000000000000" pitchFamily="2" charset="2"/>
              </a:rPr>
              <a:t>the</a:t>
            </a:r>
            <a:r>
              <a:rPr lang="nl-NL" dirty="0">
                <a:sym typeface="Wingdings" panose="05000000000000000000" pitchFamily="2" charset="2"/>
              </a:rPr>
              <a:t> solution / </a:t>
            </a:r>
            <a:r>
              <a:rPr lang="nl-NL" dirty="0" err="1">
                <a:sym typeface="Wingdings" panose="05000000000000000000" pitchFamily="2" charset="2"/>
              </a:rPr>
              <a:t>answer</a:t>
            </a:r>
            <a:r>
              <a:rPr lang="nl-NL" dirty="0">
                <a:sym typeface="Wingdings" panose="05000000000000000000" pitchFamily="2" charset="2"/>
              </a:rPr>
              <a:t> </a:t>
            </a:r>
            <a:r>
              <a:rPr lang="nl-NL" dirty="0" err="1">
                <a:sym typeface="Wingdings" panose="05000000000000000000" pitchFamily="2" charset="2"/>
              </a:rPr>
              <a:t>the</a:t>
            </a:r>
            <a:r>
              <a:rPr lang="nl-NL" dirty="0">
                <a:sym typeface="Wingdings" panose="05000000000000000000" pitchFamily="2" charset="2"/>
              </a:rPr>
              <a:t> question</a:t>
            </a:r>
            <a:endParaRPr lang="nl-NL" dirty="0"/>
          </a:p>
          <a:p>
            <a:endParaRPr lang="nl-NL" dirty="0"/>
          </a:p>
          <a:p>
            <a:r>
              <a:rPr lang="nl-NL" dirty="0" err="1"/>
              <a:t>Iambic</a:t>
            </a:r>
            <a:r>
              <a:rPr lang="nl-NL" dirty="0"/>
              <a:t> pentameter</a:t>
            </a:r>
          </a:p>
        </p:txBody>
      </p:sp>
    </p:spTree>
    <p:extLst>
      <p:ext uri="{BB962C8B-B14F-4D97-AF65-F5344CB8AC3E}">
        <p14:creationId xmlns:p14="http://schemas.microsoft.com/office/powerpoint/2010/main" val="599781212"/>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1845</TotalTime>
  <Words>920</Words>
  <Application>Microsoft Office PowerPoint</Application>
  <PresentationFormat>Breedbeeld</PresentationFormat>
  <Paragraphs>92</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Century Gothic</vt:lpstr>
      <vt:lpstr>Verdana</vt:lpstr>
      <vt:lpstr>Office-thema</vt:lpstr>
      <vt:lpstr>Chapter 7 – Rupert Brooke</vt:lpstr>
      <vt:lpstr>Rupert Brooke (1887-1915)</vt:lpstr>
      <vt:lpstr>Wartime experiences</vt:lpstr>
      <vt:lpstr>The Soldier</vt:lpstr>
      <vt:lpstr>The Soldier</vt:lpstr>
      <vt:lpstr>PowerPoint-presentatie</vt:lpstr>
      <vt:lpstr>Questions</vt:lpstr>
      <vt:lpstr>Answers</vt:lpstr>
      <vt:lpstr>Sonnet</vt:lpstr>
      <vt:lpstr>PowerPoint-presentatie</vt:lpstr>
      <vt:lpstr>The Soldier</vt:lpstr>
      <vt:lpstr>PowerPoint-presentatie</vt:lpstr>
      <vt:lpstr>PowerPoint-presentatie</vt:lpstr>
      <vt:lpstr>PowerPoint-presentatie</vt:lpstr>
      <vt:lpstr>PowerPoint-presentatie</vt:lpstr>
      <vt:lpstr>PowerPoint-presentatie</vt:lpstr>
      <vt:lpstr>PowerPoint-presentatie</vt:lpstr>
      <vt:lpstr>Write this poem in simpler English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and Testimonies</dc:title>
  <dc:creator>A.M.E. Spoor-Cao</dc:creator>
  <cp:lastModifiedBy>Heij, M.A.</cp:lastModifiedBy>
  <cp:revision>43</cp:revision>
  <dcterms:created xsi:type="dcterms:W3CDTF">2014-11-10T20:28:28Z</dcterms:created>
  <dcterms:modified xsi:type="dcterms:W3CDTF">2021-11-18T14:02:07Z</dcterms:modified>
</cp:coreProperties>
</file>